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86" r:id="rId3"/>
    <p:sldId id="29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57" r:id="rId12"/>
    <p:sldId id="294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Gill Sans MT" panose="020B05020201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AFE831-FA9B-425B-90A3-324B7671000F}">
  <a:tblStyle styleId="{37AFE831-FA9B-425B-90A3-324B7671000F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25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44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null and alternative hypotheses for each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region=Area of the rejection of the null hypothesis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77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6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statistic is 7.37. Critical value for 19 df is 2.09. 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343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43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789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difference between these two questions?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is known, the other is unknown.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88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43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85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313852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 and one sample parametric tests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8087052" y="4953000"/>
            <a:ext cx="6190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D8D8D8"/>
                </a:solidFill>
                <a:latin typeface="Gill Sans MT"/>
                <a:ea typeface="Gill Sans MT"/>
                <a:cs typeface="Gill Sans MT"/>
                <a:sym typeface="Gill Sans MT"/>
              </a:rPr>
              <a:t>XKCD</a:t>
            </a:r>
          </a:p>
        </p:txBody>
      </p:sp>
      <p:pic>
        <p:nvPicPr>
          <p:cNvPr id="95" name="Shape 95" descr="http://i.stack.imgur.com/3ngU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2" y="2286000"/>
            <a:ext cx="8458195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05600" y="2205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positives and negatives</a:t>
            </a:r>
          </a:p>
        </p:txBody>
      </p:sp>
      <p:sp>
        <p:nvSpPr>
          <p:cNvPr id="4" name="Shape 184"/>
          <p:cNvSpPr txBox="1"/>
          <p:nvPr/>
        </p:nvSpPr>
        <p:spPr>
          <a:xfrm>
            <a:off x="105600" y="11349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positive: We said there is a difference, but there’s not. Confidence measured with significance level (</a:t>
            </a:r>
            <a:r>
              <a:rPr lang="el-GR" sz="3200" dirty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α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). Usually 0.05, 0.10, or 0.01.</a:t>
            </a: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False negative: There is a difference, but we didn’t find it. Likelihood of error is expressed as the power (1-</a:t>
            </a:r>
            <a:r>
              <a:rPr lang="el-GR" sz="3200" dirty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β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Gill Sans MT"/>
                <a:sym typeface="Gill Sans MT"/>
              </a:rPr>
              <a:t>). Can be adjusted by changing alpha or increasing sample size.</a:t>
            </a: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7358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ypothesis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42" y="0"/>
            <a:ext cx="518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457200" y="299014"/>
            <a:ext cx="8458200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is a “parametric test”?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where you assume the data is normally distributed.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Non-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parametric tests transform the data in order to calculate a test statistic.</a:t>
            </a:r>
          </a:p>
        </p:txBody>
      </p:sp>
    </p:spTree>
    <p:extLst>
      <p:ext uri="{BB962C8B-B14F-4D97-AF65-F5344CB8AC3E}">
        <p14:creationId xmlns:p14="http://schemas.microsoft.com/office/powerpoint/2010/main" val="184344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https://www.aea267.k12.ia.us/system/assets/uploads/images/1617/parametric-table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25" y="991801"/>
            <a:ext cx="8737200" cy="48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8404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testing: standard procedure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850682" y="1280615"/>
            <a:ext cx="7607517" cy="4031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457200" y="299025"/>
            <a:ext cx="8299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State the Null and Alternate hypotheses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850682" y="1280615"/>
            <a:ext cx="7607517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No finding—what we would expect to see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Significant finding of difference from expected value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650" y="2924149"/>
            <a:ext cx="3541199" cy="3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457200" y="299025"/>
            <a:ext cx="75720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129" name="Shape 129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http://www.thealphamalemagazine.com/wp-content/uploads/2012/10/10-Alpha-Male.jpeg"/>
          <p:cNvPicPr preferRelativeResize="0"/>
          <p:nvPr/>
        </p:nvPicPr>
        <p:blipFill rotWithShape="1">
          <a:blip r:embed="rId3">
            <a:alphaModFix/>
          </a:blip>
          <a:srcRect l="5783" t="5490" r="4962" b="5240"/>
          <a:stretch/>
        </p:blipFill>
        <p:spPr>
          <a:xfrm>
            <a:off x="4600200" y="1082450"/>
            <a:ext cx="4543800" cy="5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57200" y="299025"/>
            <a:ext cx="708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What’s the level of significance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85307" y="1524000"/>
            <a:ext cx="41148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much confidence do you want in your result? This is the “alpha.”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Most common alphas: 0.10, 0.05, 0.01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52400" y="152400"/>
            <a:ext cx="8991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 of the null hypothesis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38200" y="1066800"/>
            <a:ext cx="67872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838200" y="1905000"/>
            <a:ext cx="79182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one tailed test: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this year hotter than last?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two tailed test: 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Has the obesity rate changed in the last year?</a:t>
            </a:r>
          </a:p>
        </p:txBody>
      </p:sp>
      <p:pic>
        <p:nvPicPr>
          <p:cNvPr id="146" name="Shape 146" descr="http://www.funnymisfit.com/wp-content/uploads/2012/11/cat-tail-heart-e135824021213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112" y="4191000"/>
            <a:ext cx="3333750" cy="26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228600" y="228600"/>
            <a:ext cx="7865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pic>
        <p:nvPicPr>
          <p:cNvPr id="153" name="Shape 153" descr="http://www.biochemia-medica.com/sites/default/files/Marusteri_M._Statistical_test_selection_when_comparing_groups_Fig._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91" y="1203449"/>
            <a:ext cx="7696200" cy="53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799" y="228600"/>
            <a:ext cx="8239845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Hypothesis testing: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Follows a deductive mode of reasoning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26672-BF14-447E-A6CB-83D47D12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82" y="1705855"/>
            <a:ext cx="5869436" cy="46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2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228600" y="228600"/>
            <a:ext cx="5110800" cy="286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test statistic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Each test has a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 statistic: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t, z, F, W… </a:t>
            </a:r>
          </a:p>
        </p:txBody>
      </p:sp>
      <p:pic>
        <p:nvPicPr>
          <p:cNvPr id="160" name="Shape 160" descr="http://3.bp.blogspot.com/_5u1UHojRiJk/TEdJJc6of2I/AAAAAAAAAIE/Ai0MW5VgIhg/s1600/t-tab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585" y="198473"/>
            <a:ext cx="2959338" cy="438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http://blog.microbiologynetwork.com/wp-content/uploads/2013/08/alphabet-soup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581400"/>
            <a:ext cx="4252207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28600" y="228600"/>
            <a:ext cx="89559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null and alternate hypothesis</a:t>
            </a:r>
          </a:p>
        </p:txBody>
      </p:sp>
      <p:pic>
        <p:nvPicPr>
          <p:cNvPr id="168" name="Shape 168" descr="http://dsm1lp.files.wordpress.com/2012/02/2008_03_10_null_hypothes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991" y="1066800"/>
            <a:ext cx="529590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8540" y="123685"/>
            <a:ext cx="3863557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test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46389" y="831571"/>
            <a:ext cx="81038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Used to compare a </a:t>
            </a:r>
            <a:r>
              <a:rPr lang="en-US" sz="2800" b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to </a:t>
            </a:r>
            <a:r>
              <a:rPr lang="en-US" sz="2800" b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known population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600200" y="1337732"/>
            <a:ext cx="68580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Was this year hotter than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the poverty levels in a neighborhood different from the citywide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states with higher welfare enrollments have lower rates of crime than the national average? 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46405" y="4558350"/>
            <a:ext cx="4615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assumptions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752600" y="5161996"/>
            <a:ext cx="68580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Normality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Statistical independence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(Sometimes) Known variance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457200" y="299025"/>
            <a:ext cx="8266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test: when s.d. is unknown OR n &lt;30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905834" y="2362200"/>
            <a:ext cx="3657600" cy="17228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19232" y="4683457"/>
            <a:ext cx="8315167" cy="18158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9" t="-3355" r="-2491" b="-8388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4" name="Shape 194"/>
          <p:cNvSpPr/>
          <p:nvPr/>
        </p:nvSpPr>
        <p:spPr>
          <a:xfrm>
            <a:off x="4114800" y="3147422"/>
            <a:ext cx="2286000" cy="9673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6600649" y="3147422"/>
            <a:ext cx="1524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a t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96472" y="261725"/>
            <a:ext cx="86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difference of proportions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828800" y="22098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19232" y="4683457"/>
            <a:ext cx="8315167" cy="138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8" t="-4404" r="-2418" b="-11453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5" name="Shape 205"/>
          <p:cNvSpPr/>
          <p:nvPr/>
        </p:nvSpPr>
        <p:spPr>
          <a:xfrm>
            <a:off x="2286000" y="2438400"/>
            <a:ext cx="533399" cy="6857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1981200" y="3200400"/>
            <a:ext cx="228600" cy="304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685800" y="3505200"/>
            <a:ext cx="213359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Proportions use a Z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196485" y="261721"/>
            <a:ext cx="259263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example: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6485" y="945345"/>
            <a:ext cx="4481852" cy="48320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streaming video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 We interviewed 85 UGA students and found that they watched 19 hours a week of video (with a sample standard deviation of 3.2).  Do UGA students differ in their viewing habits from the American population?</a:t>
            </a:r>
          </a:p>
        </p:txBody>
      </p:sp>
      <p:pic>
        <p:nvPicPr>
          <p:cNvPr id="215" name="Shape 215" descr="http://www.impawards.com/tv/posters/bachelor_ver2_xl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602422"/>
            <a:ext cx="4142132" cy="551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6473" y="261725"/>
            <a:ext cx="882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What’s the null and alternate hypothesis?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96485" y="945345"/>
            <a:ext cx="8261713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steaming video. We interviewed 100 UGA students and found that they watched 19 hours a week of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video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(with a sample standard deviation of 3.2).  Do UGA students differ in their viewing habits from the American population?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00200" y="3962400"/>
            <a:ext cx="62483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video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video watching ≠ 25 hours/week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457200" y="299025"/>
            <a:ext cx="780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230" name="Shape 230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457200" y="23769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466300" y="325075"/>
            <a:ext cx="8338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the level of significance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6751" y="2194850"/>
            <a:ext cx="8034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or two tailed test?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14400" y="2845725"/>
            <a:ext cx="76961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null hypothesis is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UGA video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This is a two tailed test.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our sample mean fall within the range of expected sample means given the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 descr="http://www.fao.org/docrep/003/x6831e/X6831E120.gif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041987" y="1027329"/>
            <a:ext cx="4605445" cy="316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5029200" y="3367289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-1.98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010400" y="3352800"/>
            <a:ext cx="5822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1.98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66300" y="228600"/>
            <a:ext cx="7603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32179" y="1228299"/>
            <a:ext cx="34670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t test with d.f.=99 and 95% confidence, the critical value is 1.98/-1.98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800" y="228600"/>
            <a:ext cx="4153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50" y="1483450"/>
            <a:ext cx="4076749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6" y="3116396"/>
            <a:ext cx="4153324" cy="2714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74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457200" y="299014"/>
            <a:ext cx="653748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the test statistic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832583" y="4114798"/>
            <a:ext cx="5567229" cy="17597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58" name="Shape 258"/>
          <p:cNvSpPr/>
          <p:nvPr/>
        </p:nvSpPr>
        <p:spPr>
          <a:xfrm>
            <a:off x="4267200" y="4343400"/>
            <a:ext cx="2115799" cy="914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685800" y="1905000"/>
            <a:ext cx="3657600" cy="17228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0" name="Shape 260"/>
          <p:cNvSpPr/>
          <p:nvPr/>
        </p:nvSpPr>
        <p:spPr>
          <a:xfrm>
            <a:off x="5923753" y="1219200"/>
            <a:ext cx="1562415" cy="5847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1" name="Shape 261"/>
          <p:cNvSpPr/>
          <p:nvPr/>
        </p:nvSpPr>
        <p:spPr>
          <a:xfrm>
            <a:off x="5970021" y="1828800"/>
            <a:ext cx="1523365" cy="58477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2" name="Shape 262"/>
          <p:cNvSpPr/>
          <p:nvPr/>
        </p:nvSpPr>
        <p:spPr>
          <a:xfrm>
            <a:off x="5970021" y="2542200"/>
            <a:ext cx="1741054" cy="6463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3" name="Shape 263"/>
          <p:cNvSpPr/>
          <p:nvPr/>
        </p:nvSpPr>
        <p:spPr>
          <a:xfrm>
            <a:off x="5970021" y="3335455"/>
            <a:ext cx="1530546" cy="5847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72700" y="299025"/>
            <a:ext cx="9071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the alternate/null hypotheses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UGA get a rose because students watch more or less video than the national average?</a:t>
            </a:r>
          </a:p>
        </p:txBody>
      </p:sp>
      <p:pic>
        <p:nvPicPr>
          <p:cNvPr id="271" name="Shape 271" descr="http://flowtv.org/wp-content/uploads/2007/12/perren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867" y="2438400"/>
            <a:ext cx="2933722" cy="39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69710" y="990600"/>
            <a:ext cx="7162799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YES! The t statistic of -17.19 is lower than our critical value of -1.98. The null hypothesis is rejected.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can say with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confidence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 UGA students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Have different viewing</a:t>
            </a:r>
            <a:b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habits than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 as a whole.</a:t>
            </a:r>
          </a:p>
        </p:txBody>
      </p:sp>
      <p:pic>
        <p:nvPicPr>
          <p:cNvPr id="278" name="Shape 278" descr="http://bloximages.chicago2.vip.townnews.com/thedailynewsonline.com/content/tncms/assets/v3/editorial/a/0b/a0bd1f95-4961-5e8a-942e-d42fa0b6c054/4c3f58da97d83.ima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2890669"/>
            <a:ext cx="4774653" cy="31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228600" y="228600"/>
            <a:ext cx="32517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Another example: 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46401" y="831575"/>
            <a:ext cx="81615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Athens, GA have more dogs than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national average? You survey 50 households.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85533" y="1981200"/>
            <a:ext cx="6858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Humane Society estimates that 47% of all U.S. households have one dog.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498" y="4051925"/>
            <a:ext cx="58089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≥ 47%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&lt; 47%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400" y="3504900"/>
            <a:ext cx="3696600" cy="2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135825" y="3437175"/>
            <a:ext cx="6858000" cy="6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 are the hypotheses?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457200" y="299014"/>
            <a:ext cx="71596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the appropriate statistic</a:t>
            </a:r>
          </a:p>
        </p:txBody>
      </p:sp>
      <p:graphicFrame>
        <p:nvGraphicFramePr>
          <p:cNvPr id="296" name="Shape 296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7" name="Shape 297"/>
          <p:cNvSpPr/>
          <p:nvPr/>
        </p:nvSpPr>
        <p:spPr>
          <a:xfrm>
            <a:off x="457200" y="16911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457200" y="299025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the level of significance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66300" y="2514600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the rejection region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32179" y="3361898"/>
            <a:ext cx="34670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Z test with 95% confidence, the critical value for a </a:t>
            </a:r>
            <a:r>
              <a:rPr lang="en-US" sz="2800" b="1" i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one-tailed test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is 1.645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00569-1CD7-4356-959D-1DAAC18D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013" y="3288766"/>
            <a:ext cx="4427925" cy="29519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457200" y="299025"/>
            <a:ext cx="7837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the test statistic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38200" y="874692"/>
            <a:ext cx="710482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study finds that 51% of our sample (n=50)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own dogs.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79947" y="19050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533025" y="4114800"/>
            <a:ext cx="6148092" cy="20269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85800" y="299025"/>
            <a:ext cx="8958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decision about the alternate/null hypotheses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 bulldog happy because Athens has more dogs than the national average?</a:t>
            </a:r>
          </a:p>
        </p:txBody>
      </p:sp>
      <p:pic>
        <p:nvPicPr>
          <p:cNvPr id="324" name="Shape 324" descr="http://www.sunnyskyz.com/uploads/2013/06/f4f5c-cute-bull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2663341"/>
            <a:ext cx="5067300" cy="386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69624" y="299025"/>
            <a:ext cx="8974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about the alternate/null hypotheses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62000" y="990600"/>
            <a:ext cx="67055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NO! The Z value of 0.516 does NOT reach our critical value of 1.645.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Therefore, the null hypothesis is NOT rejected. We cannot say with that dog ownership in Athens is greater than the national average with 95% confidence.</a:t>
            </a:r>
          </a:p>
        </p:txBody>
      </p:sp>
      <p:pic>
        <p:nvPicPr>
          <p:cNvPr id="332" name="Shape 332" descr="http://adrianowong.files.wordpress.com/2011/03/sad_bull_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500" y="4039505"/>
            <a:ext cx="3608400" cy="27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304800" y="228600"/>
            <a:ext cx="8458200" cy="366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it on your own: 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economic geographer is studying income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geographers 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Texas.  According to census data, the mean income of Texas residents is $43,205.  He surveys 63 geographers in the state and finds their average income is $53,530 (</a:t>
            </a:r>
            <a:r>
              <a:rPr lang="en-US" sz="2800" b="0" i="0" u="none" strike="noStrike" cap="none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=$3,613).  Can we say with 95% confidence that geographers have an income higher than the state average?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850682" y="3863876"/>
            <a:ext cx="7607517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304800" y="228600"/>
            <a:ext cx="4105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928420"/>
            <a:ext cx="4291899" cy="2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76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304800" y="152400"/>
            <a:ext cx="87666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01950" y="2019450"/>
            <a:ext cx="4038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Prior to the increase, air quality readings averaged 107.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 panose="020B05020201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What’s the hypothesized mean?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5217673"/>
            <a:ext cx="2232600" cy="696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304800" y="152400"/>
            <a:ext cx="88041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00" y="2257550"/>
            <a:ext cx="2232600" cy="6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258500" y="2334475"/>
            <a:ext cx="39501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 are the null and alternative hypotheses?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8" y="4446800"/>
            <a:ext cx="3790624" cy="12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0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151325" y="428100"/>
            <a:ext cx="7280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OJ Simpson trial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44195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he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02" y="428100"/>
            <a:ext cx="4770300" cy="6284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3581400" y="838200"/>
            <a:ext cx="5334000" cy="4495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71000" y="838200"/>
            <a:ext cx="36576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OJ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sp>
        <p:nvSpPr>
          <p:cNvPr id="147" name="Shape 147"/>
          <p:cNvSpPr/>
          <p:nvPr/>
        </p:nvSpPr>
        <p:spPr>
          <a:xfrm>
            <a:off x="56388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2390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72390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56388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51" name="Shape 151"/>
          <p:cNvGraphicFramePr/>
          <p:nvPr/>
        </p:nvGraphicFramePr>
        <p:xfrm>
          <a:off x="3581400" y="838200"/>
          <a:ext cx="5334000" cy="4490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Jury decision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didn’t do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3810000"/>
            <a:ext cx="1066800" cy="13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/>
        <p:spPr>
          <a:xfrm>
            <a:off x="7391400" y="2209800"/>
            <a:ext cx="12192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71000" y="3352800"/>
            <a:ext cx="3657600" cy="19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1" i="1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Which two outcomes are errors?</a:t>
            </a:r>
          </a:p>
        </p:txBody>
      </p:sp>
      <p:sp>
        <p:nvSpPr>
          <p:cNvPr id="155" name="Shape 155"/>
          <p:cNvSpPr/>
          <p:nvPr/>
        </p:nvSpPr>
        <p:spPr>
          <a:xfrm>
            <a:off x="7315200" y="205740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5715000" y="376158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100" y="2100250"/>
            <a:ext cx="11430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00" y="2133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600" y="3790150"/>
            <a:ext cx="1066800" cy="139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8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3429000" y="1219200"/>
            <a:ext cx="5486399" cy="48767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66" name="Shape 166"/>
          <p:cNvGraphicFramePr/>
          <p:nvPr/>
        </p:nvGraphicFramePr>
        <p:xfrm>
          <a:off x="3505200" y="1295400"/>
          <a:ext cx="5334000" cy="47202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statistical test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false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true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Reject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7" name="Shape 167"/>
          <p:cNvSpPr/>
          <p:nvPr/>
        </p:nvSpPr>
        <p:spPr>
          <a:xfrm>
            <a:off x="5562600" y="44196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7162800" y="27432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162800" y="44196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562600" y="27432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715000" y="2971800"/>
            <a:ext cx="12191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a difference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239000" y="4648200"/>
            <a:ext cx="13715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</a:t>
            </a: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difference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315200" y="2819400"/>
            <a:ext cx="1295400" cy="132343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said there is a difference but there’s not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638800" y="4572000"/>
            <a:ext cx="1371599" cy="107721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difference but we didn’t find it</a:t>
            </a:r>
          </a:p>
        </p:txBody>
      </p:sp>
      <p:sp>
        <p:nvSpPr>
          <p:cNvPr id="175" name="Shape 175"/>
          <p:cNvSpPr/>
          <p:nvPr/>
        </p:nvSpPr>
        <p:spPr>
          <a:xfrm>
            <a:off x="7239000" y="662374"/>
            <a:ext cx="1752600" cy="709199"/>
          </a:xfrm>
          <a:prstGeom prst="wedgeRectCallout">
            <a:avLst>
              <a:gd name="adj1" fmla="val 7536"/>
              <a:gd name="adj2" fmla="val 242721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 (Type I Error)</a:t>
            </a:r>
          </a:p>
        </p:txBody>
      </p:sp>
      <p:sp>
        <p:nvSpPr>
          <p:cNvPr id="176" name="Shape 176"/>
          <p:cNvSpPr/>
          <p:nvPr/>
        </p:nvSpPr>
        <p:spPr>
          <a:xfrm>
            <a:off x="1335525" y="5449800"/>
            <a:ext cx="1905000" cy="646200"/>
          </a:xfrm>
          <a:prstGeom prst="wedgeRectCallout">
            <a:avLst>
              <a:gd name="adj1" fmla="val 173322"/>
              <a:gd name="adj2" fmla="val -53335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negative (Type II Error)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04800" y="228600"/>
            <a:ext cx="649192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Type I and Type II errors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28600" y="1676400"/>
            <a:ext cx="2971799" cy="2062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</a:t>
            </a:r>
            <a:r>
              <a:rPr lang="en-US" sz="3200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confident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we that we are avoiding these errors?</a:t>
            </a:r>
          </a:p>
        </p:txBody>
      </p:sp>
    </p:spTree>
    <p:extLst>
      <p:ext uri="{BB962C8B-B14F-4D97-AF65-F5344CB8AC3E}">
        <p14:creationId xmlns:p14="http://schemas.microsoft.com/office/powerpoint/2010/main" val="30469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1604</Words>
  <Application>Microsoft Office PowerPoint</Application>
  <PresentationFormat>On-screen Show (4:3)</PresentationFormat>
  <Paragraphs>268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Gill Sans MT</vt:lpstr>
      <vt:lpstr>Calibri</vt:lpstr>
      <vt:lpstr>Noto Sans Symbols</vt:lpstr>
      <vt:lpstr>Times New Roman</vt:lpstr>
      <vt:lpstr>Arial</vt:lpstr>
      <vt:lpstr>Cambria Math</vt:lpstr>
      <vt:lpstr>Office Theme</vt:lpstr>
      <vt:lpstr>Hypothesis testing and one sample parametric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sample parametric tests</dc:title>
  <dc:creator>Gerald Shannon</dc:creator>
  <cp:lastModifiedBy>Gerald Shannon</cp:lastModifiedBy>
  <cp:revision>8</cp:revision>
  <dcterms:modified xsi:type="dcterms:W3CDTF">2019-10-14T17:10:37Z</dcterms:modified>
</cp:coreProperties>
</file>